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  <p:sldId id="262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3.jp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slide" Target="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057397" y="1113282"/>
            <a:ext cx="3489569" cy="2396681"/>
          </a:xfrm>
        </p:spPr>
        <p:txBody>
          <a:bodyPr>
            <a:normAutofit/>
          </a:bodyPr>
          <a:lstStyle/>
          <a:p>
            <a:r>
              <a:rPr lang="fr-FR" sz="5400" dirty="0"/>
              <a:t>Trieur de </a:t>
            </a:r>
            <a:r>
              <a:rPr lang="fr-FR" sz="5400" dirty="0" err="1"/>
              <a:t>M&amp;M’s</a:t>
            </a:r>
            <a:endParaRPr lang="fr-FR" sz="5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046666" y="3602038"/>
            <a:ext cx="3500301" cy="2052720"/>
          </a:xfrm>
        </p:spPr>
        <p:txBody>
          <a:bodyPr>
            <a:normAutofit/>
          </a:bodyPr>
          <a:lstStyle/>
          <a:p>
            <a:r>
              <a:rPr lang="fr-FR" sz="2400" dirty="0"/>
              <a:t>Soutenance de projet</a:t>
            </a:r>
          </a:p>
          <a:p>
            <a:r>
              <a:rPr lang="fr-FR" sz="2400" u="sng" dirty="0"/>
              <a:t>Loïc mandine &amp; </a:t>
            </a:r>
            <a:r>
              <a:rPr lang="fr-FR" sz="2400" u="sng" dirty="0" err="1"/>
              <a:t>aziz</a:t>
            </a:r>
            <a:r>
              <a:rPr lang="fr-FR" sz="2400" u="sng" dirty="0"/>
              <a:t> </a:t>
            </a:r>
            <a:r>
              <a:rPr lang="fr-FR" sz="2400" u="sng" dirty="0" err="1"/>
              <a:t>chebil</a:t>
            </a:r>
            <a:endParaRPr lang="fr-FR" sz="2400" u="sng" dirty="0"/>
          </a:p>
        </p:txBody>
      </p:sp>
      <p:sp>
        <p:nvSpPr>
          <p:cNvPr id="1028" name="Round Diagonal Corner Rectangle 6">
            <a:extLst>
              <a:ext uri="{FF2B5EF4-FFF2-40B4-BE49-F238E27FC236}">
                <a16:creationId xmlns:a16="http://schemas.microsoft.com/office/drawing/2014/main" id="{67D3F37E-3BE8-41C4-A00C-1BBDD582B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intérieur, mur, table, assis&#10;&#10;Description générée avec un niveau de confiance très élevé">
            <a:extLst>
              <a:ext uri="{FF2B5EF4-FFF2-40B4-BE49-F238E27FC236}">
                <a16:creationId xmlns:a16="http://schemas.microsoft.com/office/drawing/2014/main" id="{CAC58534-5FC9-449B-B6FE-54E7A42B88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86" r="8328" b="-3"/>
          <a:stretch/>
        </p:blipFill>
        <p:spPr>
          <a:xfrm>
            <a:off x="1118988" y="1129790"/>
            <a:ext cx="2974328" cy="459093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92F3366-1C0A-45DA-8ADF-A4514FDBE8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32" r="-4" b="11994"/>
          <a:stretch/>
        </p:blipFill>
        <p:spPr>
          <a:xfrm>
            <a:off x="4257042" y="1129788"/>
            <a:ext cx="2974328" cy="2215032"/>
          </a:xfrm>
          <a:prstGeom prst="rect">
            <a:avLst/>
          </a:prstGeom>
        </p:spPr>
      </p:pic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36" r="6" b="5894"/>
          <a:stretch/>
        </p:blipFill>
        <p:spPr bwMode="auto">
          <a:xfrm>
            <a:off x="4257042" y="3505686"/>
            <a:ext cx="2974328" cy="221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448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E141C6-6A8D-4245-AB7E-CFC60F556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313637"/>
            <a:ext cx="9905998" cy="1478570"/>
          </a:xfrm>
        </p:spPr>
        <p:txBody>
          <a:bodyPr/>
          <a:lstStyle/>
          <a:p>
            <a:pPr algn="ctr"/>
            <a:r>
              <a:rPr lang="fr-MC" u="sng" dirty="0"/>
              <a:t>Progression de notre projet:</a:t>
            </a:r>
          </a:p>
        </p:txBody>
      </p:sp>
      <p:pic>
        <p:nvPicPr>
          <p:cNvPr id="5" name="Image 4" descr="Une image contenant mur, intérieur, plancher&#10;&#10;Description générée avec un niveau de confiance très élevé">
            <a:extLst>
              <a:ext uri="{FF2B5EF4-FFF2-40B4-BE49-F238E27FC236}">
                <a16:creationId xmlns:a16="http://schemas.microsoft.com/office/drawing/2014/main" id="{3F56E33A-9A70-42C8-8247-AFB72CF5E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70" y="1164932"/>
            <a:ext cx="3374994" cy="449918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EA3A947-F6C9-4F21-B893-01762456C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36319" y="2013828"/>
            <a:ext cx="5006891" cy="2801389"/>
          </a:xfrm>
          <a:prstGeom prst="rect">
            <a:avLst/>
          </a:prstGeom>
        </p:spPr>
      </p:pic>
      <p:pic>
        <p:nvPicPr>
          <p:cNvPr id="9" name="Image 8" descr="Une image contenant intérieur, mur, table, assis&#10;&#10;Description générée avec un niveau de confiance très élevé">
            <a:extLst>
              <a:ext uri="{FF2B5EF4-FFF2-40B4-BE49-F238E27FC236}">
                <a16:creationId xmlns:a16="http://schemas.microsoft.com/office/drawing/2014/main" id="{44E3E56F-1223-4C98-974D-5D46290FA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666" y="859536"/>
            <a:ext cx="3854196" cy="5138928"/>
          </a:xfrm>
          <a:prstGeom prst="rect">
            <a:avLst/>
          </a:prstGeom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12913D1F-0F14-4294-9428-3A4B4C4A3016}"/>
              </a:ext>
            </a:extLst>
          </p:cNvPr>
          <p:cNvSpPr/>
          <p:nvPr/>
        </p:nvSpPr>
        <p:spPr>
          <a:xfrm>
            <a:off x="3572256" y="3011423"/>
            <a:ext cx="585216" cy="5613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C"/>
          </a:p>
        </p:txBody>
      </p:sp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A4F248E9-5599-4BDC-B6D4-2BFE6FDB826A}"/>
              </a:ext>
            </a:extLst>
          </p:cNvPr>
          <p:cNvSpPr/>
          <p:nvPr/>
        </p:nvSpPr>
        <p:spPr>
          <a:xfrm>
            <a:off x="7275454" y="3011422"/>
            <a:ext cx="585216" cy="56133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C"/>
          </a:p>
        </p:txBody>
      </p:sp>
    </p:spTree>
    <p:extLst>
      <p:ext uri="{BB962C8B-B14F-4D97-AF65-F5344CB8AC3E}">
        <p14:creationId xmlns:p14="http://schemas.microsoft.com/office/powerpoint/2010/main" val="2597771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A64753-4B62-421D-ABAA-E8F9728A7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MC" dirty="0"/>
              <a:t>Conclusion: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AA70B9-7693-43CC-BE04-1842364F1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MC" dirty="0"/>
              <a:t>Après le passage par les différents étapes de développement, notre investissement a abouti à un projet fonctionnel qui répond globalement aux critères imposés.</a:t>
            </a:r>
          </a:p>
          <a:p>
            <a:r>
              <a:rPr lang="fr-MC" dirty="0"/>
              <a:t>Nous a permis d’acquérir des </a:t>
            </a:r>
            <a:r>
              <a:rPr lang="fr-MC" dirty="0" err="1"/>
              <a:t>connaissancese</a:t>
            </a:r>
            <a:endParaRPr lang="fr-MC" dirty="0"/>
          </a:p>
          <a:p>
            <a:r>
              <a:rPr lang="fr-MC" dirty="0"/>
              <a:t>Efficacité collective, très bonne cohésion, dynamique.</a:t>
            </a:r>
          </a:p>
          <a:p>
            <a:r>
              <a:rPr lang="fr-MC" dirty="0"/>
              <a:t>Difficultés surmontés sans aucun problème</a:t>
            </a:r>
          </a:p>
          <a:p>
            <a:r>
              <a:rPr lang="fr-MC" dirty="0"/>
              <a:t>Projet qui mélangeait Curiosité et enthousiasme</a:t>
            </a:r>
          </a:p>
        </p:txBody>
      </p:sp>
    </p:spTree>
    <p:extLst>
      <p:ext uri="{BB962C8B-B14F-4D97-AF65-F5344CB8AC3E}">
        <p14:creationId xmlns:p14="http://schemas.microsoft.com/office/powerpoint/2010/main" val="2366312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BC2481F-0B30-44FD-AABB-7F34035F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fr-MC" sz="2500" dirty="0"/>
              <a:t>Perspectives, </a:t>
            </a:r>
            <a:r>
              <a:rPr lang="fr-MC" sz="2500" dirty="0" err="1"/>
              <a:t>ameliorations</a:t>
            </a:r>
            <a:r>
              <a:rPr lang="fr-MC" sz="2500" dirty="0"/>
              <a:t>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077A08-721F-4641-8400-233B84FE6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fr-MC" sz="2000"/>
              <a:t>Une meilleure distribution de couleur:</a:t>
            </a:r>
          </a:p>
          <a:p>
            <a:r>
              <a:rPr lang="fr-MC" sz="2000"/>
              <a:t>Une plus grande panoplie de couleur à trier</a:t>
            </a:r>
          </a:p>
        </p:txBody>
      </p:sp>
      <p:pic>
        <p:nvPicPr>
          <p:cNvPr id="5" name="Image 4" descr="Une image contenant intérieur, table, mur&#10;&#10;Description générée avec un niveau de confiance très élevé">
            <a:extLst>
              <a:ext uri="{FF2B5EF4-FFF2-40B4-BE49-F238E27FC236}">
                <a16:creationId xmlns:a16="http://schemas.microsoft.com/office/drawing/2014/main" id="{D23A14F4-CEAA-451A-BD2D-9C9496FA4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5634" y="618518"/>
            <a:ext cx="4197011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928768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A6961F-E9D3-40F4-A338-624910020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802" y="-313637"/>
            <a:ext cx="9905998" cy="1478570"/>
          </a:xfrm>
        </p:spPr>
        <p:txBody>
          <a:bodyPr/>
          <a:lstStyle/>
          <a:p>
            <a:pPr algn="ctr"/>
            <a:r>
              <a:rPr lang="fr-MC" dirty="0"/>
              <a:t>Remerciements:  </a:t>
            </a:r>
            <a:r>
              <a:rPr lang="fr-MC" dirty="0" err="1"/>
              <a:t>P.Masson</a:t>
            </a:r>
            <a:r>
              <a:rPr lang="fr-MC" dirty="0"/>
              <a:t> et fablab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AF14A9-DC3B-4333-8D8E-A40F92A9B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874689"/>
            <a:ext cx="9905999" cy="35417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MC" sz="4000" i="1" u="sng" dirty="0">
                <a:solidFill>
                  <a:srgbClr val="FF0000"/>
                </a:solidFill>
              </a:rPr>
              <a:t>Peut-être le futur produit vendu avec vos </a:t>
            </a:r>
            <a:r>
              <a:rPr lang="fr-MC" sz="4000" i="1" u="sng" dirty="0" err="1">
                <a:solidFill>
                  <a:srgbClr val="FF0000"/>
                </a:solidFill>
              </a:rPr>
              <a:t>M&amp;M’s</a:t>
            </a:r>
            <a:r>
              <a:rPr lang="fr-MC" sz="4000" i="1" u="sng" dirty="0">
                <a:solidFill>
                  <a:srgbClr val="FF0000"/>
                </a:solidFill>
              </a:rPr>
              <a:t> !!!!!!!!!!</a:t>
            </a:r>
          </a:p>
          <a:p>
            <a:pPr marL="0" indent="0" algn="ctr">
              <a:buNone/>
            </a:pPr>
            <a:r>
              <a:rPr lang="fr-MC" sz="4000" i="1" u="sng" dirty="0">
                <a:solidFill>
                  <a:srgbClr val="FF0000"/>
                </a:solidFill>
              </a:rPr>
              <a:t>(Pour deux paquets achetés un trieur gratuit !!!)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E27E0F5-1420-48AE-A5B3-DF0387EFC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440" y="3333565"/>
            <a:ext cx="2000250" cy="2286000"/>
          </a:xfrm>
          <a:prstGeom prst="rect">
            <a:avLst/>
          </a:prstGeom>
        </p:spPr>
      </p:pic>
      <p:sp>
        <p:nvSpPr>
          <p:cNvPr id="5" name="Signe Plus 4">
            <a:extLst>
              <a:ext uri="{FF2B5EF4-FFF2-40B4-BE49-F238E27FC236}">
                <a16:creationId xmlns:a16="http://schemas.microsoft.com/office/drawing/2014/main" id="{07DB0049-67A4-4330-A72E-664A5678B7D7}"/>
              </a:ext>
            </a:extLst>
          </p:cNvPr>
          <p:cNvSpPr/>
          <p:nvPr/>
        </p:nvSpPr>
        <p:spPr>
          <a:xfrm>
            <a:off x="4349639" y="4212454"/>
            <a:ext cx="845584" cy="836073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MC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4653071-C871-4603-A770-C5A0C294E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886" y="3180927"/>
            <a:ext cx="2487162" cy="331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86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75431"/>
          </a:xfrm>
        </p:spPr>
        <p:txBody>
          <a:bodyPr>
            <a:normAutofit/>
          </a:bodyPr>
          <a:lstStyle/>
          <a:p>
            <a:pPr algn="ctr"/>
            <a:r>
              <a:rPr lang="fr-FR" sz="4400" dirty="0">
                <a:solidFill>
                  <a:srgbClr val="FFFF00"/>
                </a:solidFill>
              </a:rPr>
              <a:t>Sommaire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3" y="1927515"/>
            <a:ext cx="9905999" cy="384222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Motivations &amp; objectifs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Enchaînement des fonctions</a:t>
            </a:r>
          </a:p>
          <a:p>
            <a:pPr marL="0" indent="0">
              <a:buNone/>
            </a:pPr>
            <a:r>
              <a:rPr lang="fr-FR" dirty="0"/>
              <a:t>    -Portions de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Le matériel et son 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Comparaison des plannings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Conclusion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Remerciements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963" y="618518"/>
            <a:ext cx="2741401" cy="563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390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36372" y="41047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FR" sz="4400" u="sng" dirty="0">
                <a:solidFill>
                  <a:srgbClr val="FFFF00"/>
                </a:solidFill>
              </a:rPr>
              <a:t>Motivation &amp; objectifs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236372" y="1519617"/>
            <a:ext cx="6104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Abordable à la réalisation pour des étudiants de notre niveau, - Original et stimule la créativité, </a:t>
            </a:r>
          </a:p>
          <a:p>
            <a:pPr marL="285750" indent="-285750">
              <a:buFontTx/>
              <a:buChar char="-"/>
            </a:pPr>
            <a:r>
              <a:rPr lang="fr-FR" dirty="0"/>
              <a:t>Appelle à un grand nombre d’applications du cours,</a:t>
            </a:r>
          </a:p>
          <a:p>
            <a:pPr marL="285750" indent="-285750">
              <a:buFontTx/>
              <a:buChar char="-"/>
            </a:pPr>
            <a:r>
              <a:rPr lang="fr-FR" dirty="0"/>
              <a:t>Défi pluridisciplinaires.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907961" y="979242"/>
            <a:ext cx="2333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u="sng" dirty="0">
                <a:solidFill>
                  <a:srgbClr val="FFFF00"/>
                </a:solidFill>
              </a:rPr>
              <a:t>Motivations :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649630" y="2664218"/>
            <a:ext cx="5184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u="sng" dirty="0">
                <a:solidFill>
                  <a:srgbClr val="FFFF00"/>
                </a:solidFill>
              </a:rPr>
              <a:t>Cahier des charges au début du projet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980401" y="2895050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u="sng" dirty="0">
                <a:solidFill>
                  <a:srgbClr val="FFFF00"/>
                </a:solidFill>
              </a:rPr>
              <a:t>Aujourd’hui :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7057748" y="3728645"/>
            <a:ext cx="45802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Très satisfaits:</a:t>
            </a:r>
            <a:r>
              <a:rPr lang="fr-FR" dirty="0"/>
              <a:t>  L ’ensemble des étapes à réaliser décrites dans le cahier des charges ont été réalisées , sauf l’utilisation de l’Ecran LCD faute de temps à cause de l’apparition et la correction de certains problèmes.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30" y="3488731"/>
            <a:ext cx="5953956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555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373" y="0"/>
            <a:ext cx="5409127" cy="6858000"/>
          </a:xfr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6933500" y="1230777"/>
            <a:ext cx="5725823" cy="1260632"/>
          </a:xfrm>
        </p:spPr>
        <p:txBody>
          <a:bodyPr>
            <a:normAutofit fontScale="90000"/>
          </a:bodyPr>
          <a:lstStyle/>
          <a:p>
            <a:pPr algn="ctr"/>
            <a:r>
              <a:rPr lang="fr-FR" u="sng" dirty="0">
                <a:solidFill>
                  <a:srgbClr val="FFFF00"/>
                </a:solidFill>
              </a:rPr>
              <a:t>Logigramme de fonctionnement de notre code: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Zoom de diapositive 2">
                <a:extLst>
                  <a:ext uri="{FF2B5EF4-FFF2-40B4-BE49-F238E27FC236}">
                    <a16:creationId xmlns:a16="http://schemas.microsoft.com/office/drawing/2014/main" id="{5D92AB74-B6E6-47C8-8EB1-E1D88F219D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51994794"/>
                  </p:ext>
                </p:extLst>
              </p:nvPr>
            </p:nvGraphicFramePr>
            <p:xfrm>
              <a:off x="-2436347" y="542338"/>
              <a:ext cx="3048000" cy="1714500"/>
            </p:xfrm>
            <a:graphic>
              <a:graphicData uri="http://schemas.microsoft.com/office/powerpoint/2016/slidezoom">
                <pslz:sldZm>
                  <pslz:sldZmObj sldId="263" cId="2262818591">
                    <pslz:zmPr id="{114EDF93-0B4E-46BA-9102-A4D237C3D3A1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Zoom de diapositive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5D92AB74-B6E6-47C8-8EB1-E1D88F219D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436347" y="54233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2818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>
                <a:solidFill>
                  <a:srgbClr val="FFFF00"/>
                </a:solidFill>
              </a:rPr>
              <a:t>Enchaînement des fonctions: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Rotation du M&amp;M’s en dessous du capteur               PositiveTurn()</a:t>
            </a:r>
          </a:p>
          <a:p>
            <a:r>
              <a:rPr lang="fr-FR" dirty="0"/>
              <a:t>Détection de la couleur du M&amp;M’s                ReadColor())</a:t>
            </a:r>
          </a:p>
          <a:p>
            <a:r>
              <a:rPr lang="fr-FR" dirty="0"/>
              <a:t>Rotation du toboggan en fonction de la couleur              PositiveTurn()</a:t>
            </a:r>
          </a:p>
          <a:p>
            <a:r>
              <a:rPr lang="fr-FR" dirty="0"/>
              <a:t>Rotation jusqu’au trou de chute dans le toboggan                PositiveTurn()</a:t>
            </a:r>
          </a:p>
          <a:p>
            <a:r>
              <a:rPr lang="fr-FR" dirty="0"/>
              <a:t>Rotation jusqu’à la position initiale                  NegativeTurn()</a:t>
            </a:r>
          </a:p>
        </p:txBody>
      </p:sp>
      <p:sp>
        <p:nvSpPr>
          <p:cNvPr id="4" name="Flèche droite 3"/>
          <p:cNvSpPr/>
          <p:nvPr/>
        </p:nvSpPr>
        <p:spPr>
          <a:xfrm>
            <a:off x="5756857" y="285911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Flèche droite 4"/>
          <p:cNvSpPr/>
          <p:nvPr/>
        </p:nvSpPr>
        <p:spPr>
          <a:xfrm>
            <a:off x="7235781" y="345367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Flèche droite 5"/>
          <p:cNvSpPr/>
          <p:nvPr/>
        </p:nvSpPr>
        <p:spPr>
          <a:xfrm>
            <a:off x="7480093" y="4020344"/>
            <a:ext cx="105859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Flèche droite 6"/>
          <p:cNvSpPr/>
          <p:nvPr/>
        </p:nvSpPr>
        <p:spPr>
          <a:xfrm>
            <a:off x="5713737" y="4597747"/>
            <a:ext cx="102152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lèche droite 7"/>
          <p:cNvSpPr/>
          <p:nvPr/>
        </p:nvSpPr>
        <p:spPr>
          <a:xfrm>
            <a:off x="6670362" y="233345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6299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21" y="1294708"/>
            <a:ext cx="2432259" cy="545857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666" y="285736"/>
            <a:ext cx="3153614" cy="297841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125" y="3593851"/>
            <a:ext cx="5181575" cy="3113229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932A90E2-409C-4E57-A255-F0F76664E194}"/>
              </a:ext>
            </a:extLst>
          </p:cNvPr>
          <p:cNvSpPr txBox="1"/>
          <p:nvPr/>
        </p:nvSpPr>
        <p:spPr>
          <a:xfrm>
            <a:off x="1500326" y="150920"/>
            <a:ext cx="5539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sz="3200" u="sng" dirty="0">
                <a:solidFill>
                  <a:srgbClr val="FFFF00"/>
                </a:solidFill>
              </a:rPr>
              <a:t>Explication des modules/portions principales du code: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D1F7C8E-19BA-4807-8DC5-E77043E35456}"/>
              </a:ext>
            </a:extLst>
          </p:cNvPr>
          <p:cNvSpPr txBox="1"/>
          <p:nvPr/>
        </p:nvSpPr>
        <p:spPr>
          <a:xfrm>
            <a:off x="3500448" y="4393349"/>
            <a:ext cx="332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dirty="0"/>
              <a:t>Fonction traitant le capteur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29FC3F37-2CDF-4EF5-9EE8-A9A90132B229}"/>
              </a:ext>
            </a:extLst>
          </p:cNvPr>
          <p:cNvCxnSpPr>
            <a:cxnSpLocks/>
          </p:cNvCxnSpPr>
          <p:nvPr/>
        </p:nvCxnSpPr>
        <p:spPr>
          <a:xfrm flipH="1" flipV="1">
            <a:off x="3259002" y="3752421"/>
            <a:ext cx="442986" cy="640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8F54EC78-BC43-4E46-AC3A-6256C769F662}"/>
              </a:ext>
            </a:extLst>
          </p:cNvPr>
          <p:cNvSpPr txBox="1"/>
          <p:nvPr/>
        </p:nvSpPr>
        <p:spPr>
          <a:xfrm>
            <a:off x="4660777" y="1393794"/>
            <a:ext cx="2929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dirty="0"/>
              <a:t>Fonction associée à la composante rouge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BC9083E7-C47B-4462-A3FB-28E1ACA3D785}"/>
              </a:ext>
            </a:extLst>
          </p:cNvPr>
          <p:cNvCxnSpPr/>
          <p:nvPr/>
        </p:nvCxnSpPr>
        <p:spPr>
          <a:xfrm>
            <a:off x="6722125" y="1961965"/>
            <a:ext cx="1245541" cy="78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2746820D-F3DE-4D6D-B0D0-3D0FFC99E193}"/>
              </a:ext>
            </a:extLst>
          </p:cNvPr>
          <p:cNvSpPr txBox="1"/>
          <p:nvPr/>
        </p:nvSpPr>
        <p:spPr>
          <a:xfrm>
            <a:off x="3906175" y="5619565"/>
            <a:ext cx="2432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MC" dirty="0"/>
              <a:t>Rotation des moteurs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F3AB76BC-FFD4-4019-BD37-97CFE6C9D02A}"/>
              </a:ext>
            </a:extLst>
          </p:cNvPr>
          <p:cNvCxnSpPr/>
          <p:nvPr/>
        </p:nvCxnSpPr>
        <p:spPr>
          <a:xfrm flipV="1">
            <a:off x="5930283" y="5344357"/>
            <a:ext cx="656948" cy="443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322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78039" y="181602"/>
            <a:ext cx="9905998" cy="965583"/>
          </a:xfrm>
        </p:spPr>
        <p:txBody>
          <a:bodyPr/>
          <a:lstStyle/>
          <a:p>
            <a:pPr algn="ctr"/>
            <a:r>
              <a:rPr lang="fr-FR" u="sng" dirty="0">
                <a:solidFill>
                  <a:srgbClr val="FFFF00"/>
                </a:solidFill>
              </a:rPr>
              <a:t>Le matériel et son utilisation:</a:t>
            </a:r>
          </a:p>
        </p:txBody>
      </p:sp>
      <p:pic>
        <p:nvPicPr>
          <p:cNvPr id="1028" name="Picture 4" descr="RÃ©sultat de recherche d'images pour &quot;tcs 3200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171" y="1790163"/>
            <a:ext cx="2541592" cy="2060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1378039" y="1250237"/>
            <a:ext cx="2330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TCS 3200</a:t>
            </a:r>
          </a:p>
        </p:txBody>
      </p:sp>
      <p:pic>
        <p:nvPicPr>
          <p:cNvPr id="1030" name="Picture 6" descr="RÃ©sultat de recherche d'images pour &quot;servomoteur hs 311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03" y="1790163"/>
            <a:ext cx="2607904" cy="2607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4969624" y="1250237"/>
            <a:ext cx="2034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HS-311</a:t>
            </a:r>
          </a:p>
        </p:txBody>
      </p:sp>
      <p:pic>
        <p:nvPicPr>
          <p:cNvPr id="1032" name="Picture 8" descr="RÃ©sultat de recherche d'images pour &quot;servomoteur mg995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2448" y="1790163"/>
            <a:ext cx="25146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/>
          <p:cNvSpPr txBox="1"/>
          <p:nvPr/>
        </p:nvSpPr>
        <p:spPr>
          <a:xfrm>
            <a:off x="8702317" y="1295416"/>
            <a:ext cx="2034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MG-995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167171" y="4146997"/>
            <a:ext cx="2541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Capteur de couleur analysant les composantes RGB d’un M&amp;M’s.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4778062" y="4636394"/>
            <a:ext cx="2512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Servomoteur qui effectue des rotations au support rotatif à trou afin de faire circuler le M&amp;M’s.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8462448" y="4636393"/>
            <a:ext cx="2512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Servomoteur qui effectue des rotations au toboggan en fonction de la couleur déterminée.</a:t>
            </a:r>
          </a:p>
        </p:txBody>
      </p:sp>
    </p:spTree>
    <p:extLst>
      <p:ext uri="{BB962C8B-B14F-4D97-AF65-F5344CB8AC3E}">
        <p14:creationId xmlns:p14="http://schemas.microsoft.com/office/powerpoint/2010/main" val="2828631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Ã©sultat de recherche d'images pour &quot;module bluetooth hc-06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935" y="1492764"/>
            <a:ext cx="2136864" cy="2136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1610886" y="875764"/>
            <a:ext cx="2870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Module Bluetooth HC-06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313645" y="4108361"/>
            <a:ext cx="3168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Permet la communication avec le téléphone.</a:t>
            </a:r>
          </a:p>
        </p:txBody>
      </p:sp>
      <p:pic>
        <p:nvPicPr>
          <p:cNvPr id="7" name="Image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523" y="1275874"/>
            <a:ext cx="3567448" cy="510247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5"/>
          <p:cNvSpPr txBox="1"/>
          <p:nvPr/>
        </p:nvSpPr>
        <p:spPr>
          <a:xfrm>
            <a:off x="6542468" y="515155"/>
            <a:ext cx="3026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Des pièces de bois obtenues par découpeuse laser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9659155" y="2292439"/>
            <a:ext cx="21765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Notre machine au 1</a:t>
            </a:r>
            <a:r>
              <a:rPr lang="fr-FR" baseline="30000" dirty="0"/>
              <a:t>er</a:t>
            </a:r>
            <a:r>
              <a:rPr lang="fr-FR" dirty="0"/>
              <a:t> moment de son assemblage</a:t>
            </a:r>
          </a:p>
        </p:txBody>
      </p:sp>
    </p:spTree>
    <p:extLst>
      <p:ext uri="{BB962C8B-B14F-4D97-AF65-F5344CB8AC3E}">
        <p14:creationId xmlns:p14="http://schemas.microsoft.com/office/powerpoint/2010/main" val="325907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322304"/>
            <a:ext cx="9905998" cy="759521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FF00"/>
                </a:solidFill>
              </a:rPr>
              <a:t>Comparaison des Planning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195010"/>
            <a:ext cx="10308647" cy="3523209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141413" y="1318523"/>
            <a:ext cx="3425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rgbClr val="FFFF00"/>
                </a:solidFill>
              </a:rPr>
              <a:t>Diagramme de Gantt :</a:t>
            </a:r>
          </a:p>
        </p:txBody>
      </p:sp>
    </p:spTree>
    <p:extLst>
      <p:ext uri="{BB962C8B-B14F-4D97-AF65-F5344CB8AC3E}">
        <p14:creationId xmlns:p14="http://schemas.microsoft.com/office/powerpoint/2010/main" val="22489848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357</Words>
  <Application>Microsoft Office PowerPoint</Application>
  <PresentationFormat>Grand écran</PresentationFormat>
  <Paragraphs>56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Trebuchet MS</vt:lpstr>
      <vt:lpstr>Tw Cen MT</vt:lpstr>
      <vt:lpstr>Wingdings</vt:lpstr>
      <vt:lpstr>Circuit</vt:lpstr>
      <vt:lpstr>Trieur de M&amp;M’s</vt:lpstr>
      <vt:lpstr>Sommaire</vt:lpstr>
      <vt:lpstr>Motivation &amp; objectifs</vt:lpstr>
      <vt:lpstr>Logigramme de fonctionnement de notre code:</vt:lpstr>
      <vt:lpstr>Enchaînement des fonctions:</vt:lpstr>
      <vt:lpstr>Présentation PowerPoint</vt:lpstr>
      <vt:lpstr>Le matériel et son utilisation:</vt:lpstr>
      <vt:lpstr>Présentation PowerPoint</vt:lpstr>
      <vt:lpstr>Comparaison des Planning</vt:lpstr>
      <vt:lpstr>Progression de notre projet:</vt:lpstr>
      <vt:lpstr>Conclusion:</vt:lpstr>
      <vt:lpstr>Perspectives, ameliorations:</vt:lpstr>
      <vt:lpstr>Remerciements:  P.Masson et fablab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Trieur de M&amp;M’s</dc:title>
  <dc:creator>Loic Mandine</dc:creator>
  <cp:lastModifiedBy>Loic Mandine</cp:lastModifiedBy>
  <cp:revision>9</cp:revision>
  <dcterms:created xsi:type="dcterms:W3CDTF">2019-03-12T23:31:16Z</dcterms:created>
  <dcterms:modified xsi:type="dcterms:W3CDTF">2019-03-13T11:52:27Z</dcterms:modified>
</cp:coreProperties>
</file>